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8" r:id="rId1"/>
  </p:sld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>
        <p:scale>
          <a:sx n="100" d="100"/>
          <a:sy n="100" d="100"/>
        </p:scale>
        <p:origin x="99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313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76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858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44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0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89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980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701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39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69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4248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8/28/2022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0336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47" r:id="rId6"/>
    <p:sldLayoutId id="2147483752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png"/><Relationship Id="rId7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14.png"/><Relationship Id="rId4" Type="http://schemas.openxmlformats.org/officeDocument/2006/relationships/image" Target="../media/image17.png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3.pn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12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5.png"/><Relationship Id="rId5" Type="http://schemas.openxmlformats.org/officeDocument/2006/relationships/image" Target="../media/image12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4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91C2F78B-DEE8-4195-A196-DFC51BDAD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A1D79D08-4BE8-4799-BE09-5078DFEE2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C95D65A1-16CB-407F-993F-2A6D59BCC0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5" name="Rectangle 114">
            <a:extLst>
              <a:ext uri="{FF2B5EF4-FFF2-40B4-BE49-F238E27FC236}">
                <a16:creationId xmlns:a16="http://schemas.microsoft.com/office/drawing/2014/main" id="{54F20867-41B0-484D-9DA7-0FC742D31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2712B839-088B-4F97-96A4-6FAA8E3D1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3870" y="-2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789BAF08-0AD0-4642-9767-4D53853C5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9527" y="0"/>
            <a:ext cx="6899617" cy="6858000"/>
          </a:xfrm>
          <a:custGeom>
            <a:avLst/>
            <a:gdLst>
              <a:gd name="connsiteX0" fmla="*/ 6010592 w 6899617"/>
              <a:gd name="connsiteY0" fmla="*/ 0 h 6858000"/>
              <a:gd name="connsiteX1" fmla="*/ 6036517 w 6899617"/>
              <a:gd name="connsiteY1" fmla="*/ 0 h 6858000"/>
              <a:gd name="connsiteX2" fmla="*/ 6899617 w 6899617"/>
              <a:gd name="connsiteY2" fmla="*/ 0 h 6858000"/>
              <a:gd name="connsiteX3" fmla="*/ 6899617 w 6899617"/>
              <a:gd name="connsiteY3" fmla="*/ 1529274 h 6858000"/>
              <a:gd name="connsiteX4" fmla="*/ 6899617 w 6899617"/>
              <a:gd name="connsiteY4" fmla="*/ 6858000 h 6858000"/>
              <a:gd name="connsiteX5" fmla="*/ 2229334 w 6899617"/>
              <a:gd name="connsiteY5" fmla="*/ 6858000 h 6858000"/>
              <a:gd name="connsiteX6" fmla="*/ 25925 w 6899617"/>
              <a:gd name="connsiteY6" fmla="*/ 6858000 h 6858000"/>
              <a:gd name="connsiteX7" fmla="*/ 0 w 6899617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99617" h="6858000">
                <a:moveTo>
                  <a:pt x="6010592" y="0"/>
                </a:moveTo>
                <a:lnTo>
                  <a:pt x="6036517" y="0"/>
                </a:lnTo>
                <a:lnTo>
                  <a:pt x="6899617" y="0"/>
                </a:lnTo>
                <a:lnTo>
                  <a:pt x="6899617" y="1529274"/>
                </a:lnTo>
                <a:lnTo>
                  <a:pt x="6899617" y="6858000"/>
                </a:lnTo>
                <a:lnTo>
                  <a:pt x="2229334" y="6858000"/>
                </a:lnTo>
                <a:lnTo>
                  <a:pt x="2592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DBAA7-1A1C-5567-1E18-B75E70752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526" y="503481"/>
            <a:ext cx="5946290" cy="1611641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zh-CN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IFN 649 Advanced Networks</a:t>
            </a:r>
            <a:br>
              <a:rPr lang="en-US" altLang="zh-CN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altLang="zh-CN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Assessment1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4F51F3-AE02-E49E-2AE0-42EAABB17F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2563" y="3544353"/>
            <a:ext cx="5082309" cy="384017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/>
              <a:t>Lecturers: 	Prof Raja </a:t>
            </a:r>
            <a:r>
              <a:rPr lang="en-US" altLang="zh-CN" dirty="0" err="1"/>
              <a:t>Jurdak</a:t>
            </a:r>
            <a:r>
              <a:rPr lang="en-US" altLang="zh-CN" dirty="0"/>
              <a:t> 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	   	 Dr. Gowri Ramachandran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Tutor name:  	Jun </a:t>
            </a:r>
            <a:r>
              <a:rPr lang="en-US" altLang="zh-CN" dirty="0" err="1"/>
              <a:t>Wook</a:t>
            </a:r>
            <a:r>
              <a:rPr lang="en-US" altLang="zh-CN" dirty="0"/>
              <a:t> </a:t>
            </a:r>
            <a:r>
              <a:rPr lang="en-US" altLang="zh-CN" dirty="0" err="1"/>
              <a:t>Heo</a:t>
            </a:r>
            <a:r>
              <a:rPr lang="en-US" altLang="zh-CN" dirty="0"/>
              <a:t> 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Student ID</a:t>
            </a:r>
            <a:r>
              <a:rPr lang="zh-CN" altLang="en-US" dirty="0"/>
              <a:t>：</a:t>
            </a:r>
            <a:r>
              <a:rPr lang="en-AU" altLang="zh-CN" dirty="0"/>
              <a:t>	</a:t>
            </a:r>
            <a:r>
              <a:rPr lang="en-US" altLang="zh-CN" dirty="0"/>
              <a:t>N10629297</a:t>
            </a:r>
          </a:p>
          <a:p>
            <a:pPr>
              <a:lnSpc>
                <a:spcPct val="120000"/>
              </a:lnSpc>
            </a:pPr>
            <a:r>
              <a:rPr lang="en-US" altLang="zh-CN" dirty="0"/>
              <a:t>Student Name</a:t>
            </a:r>
            <a:r>
              <a:rPr lang="zh-CN" altLang="en-US" dirty="0"/>
              <a:t>：</a:t>
            </a:r>
            <a:r>
              <a:rPr lang="en-AU" altLang="zh-CN" dirty="0"/>
              <a:t>	</a:t>
            </a:r>
            <a:r>
              <a:rPr lang="en-US" altLang="zh-CN" dirty="0"/>
              <a:t>Chen Yun</a:t>
            </a:r>
            <a:r>
              <a:rPr lang="zh-CN" altLang="en-US" dirty="0"/>
              <a:t>（</a:t>
            </a:r>
            <a:r>
              <a:rPr lang="en-US" altLang="zh-CN" dirty="0"/>
              <a:t>Michael</a:t>
            </a:r>
            <a:r>
              <a:rPr lang="zh-CN" altLang="en-US" dirty="0"/>
              <a:t>）</a:t>
            </a:r>
            <a:endParaRPr lang="en-US" dirty="0"/>
          </a:p>
        </p:txBody>
      </p:sp>
      <p:pic>
        <p:nvPicPr>
          <p:cNvPr id="4" name="Video 3" descr="A group of toothbrushes&#10;&#10;Description automatically generated with low confidence">
            <a:extLst>
              <a:ext uri="{FF2B5EF4-FFF2-40B4-BE49-F238E27FC236}">
                <a16:creationId xmlns:a16="http://schemas.microsoft.com/office/drawing/2014/main" id="{D6CDD781-1DC1-A2D4-B132-B7A79D9D99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-1" b="182"/>
          <a:stretch/>
        </p:blipFill>
        <p:spPr>
          <a:xfrm>
            <a:off x="8731045" y="3842187"/>
            <a:ext cx="2817487" cy="158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921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D179-72B4-D47C-CA55-A0EAA2D5B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619" y="65970"/>
            <a:ext cx="9905999" cy="1119072"/>
          </a:xfrm>
        </p:spPr>
        <p:txBody>
          <a:bodyPr/>
          <a:lstStyle/>
          <a:p>
            <a:r>
              <a:rPr lang="en-US" altLang="zh-CN" dirty="0"/>
              <a:t>IoT System</a:t>
            </a:r>
            <a:endParaRPr lang="en-AU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395462F-7443-D501-F7B1-FE6714569F17}"/>
              </a:ext>
            </a:extLst>
          </p:cNvPr>
          <p:cNvGrpSpPr/>
          <p:nvPr/>
        </p:nvGrpSpPr>
        <p:grpSpPr>
          <a:xfrm>
            <a:off x="7420491" y="-1140094"/>
            <a:ext cx="5474720" cy="5474720"/>
            <a:chOff x="7013275" y="-1431659"/>
            <a:chExt cx="6119925" cy="6119925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764B2D9-3B3D-00F9-1E50-BE54A1430CE5}"/>
                </a:ext>
              </a:extLst>
            </p:cNvPr>
            <p:cNvSpPr/>
            <p:nvPr/>
          </p:nvSpPr>
          <p:spPr>
            <a:xfrm>
              <a:off x="7013275" y="-1431659"/>
              <a:ext cx="6119925" cy="6119925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6EE6009-6A28-670D-75D1-10BBAA2224D7}"/>
                </a:ext>
              </a:extLst>
            </p:cNvPr>
            <p:cNvSpPr/>
            <p:nvPr/>
          </p:nvSpPr>
          <p:spPr>
            <a:xfrm>
              <a:off x="7150289" y="-1294645"/>
              <a:ext cx="5845896" cy="5845896"/>
            </a:xfrm>
            <a:prstGeom prst="ellipse">
              <a:avLst/>
            </a:prstGeom>
            <a:solidFill>
              <a:schemeClr val="tx2">
                <a:lumMod val="1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A9B1B5D-3CC1-9F4F-183F-EF544DE595F8}"/>
              </a:ext>
            </a:extLst>
          </p:cNvPr>
          <p:cNvGrpSpPr/>
          <p:nvPr/>
        </p:nvGrpSpPr>
        <p:grpSpPr>
          <a:xfrm>
            <a:off x="8339524" y="2577046"/>
            <a:ext cx="1161881" cy="1161881"/>
            <a:chOff x="2783118" y="3553927"/>
            <a:chExt cx="1119072" cy="111907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A1C0E30-3579-CD4C-83E8-A8A552CAA619}"/>
                </a:ext>
              </a:extLst>
            </p:cNvPr>
            <p:cNvSpPr/>
            <p:nvPr/>
          </p:nvSpPr>
          <p:spPr>
            <a:xfrm>
              <a:off x="2783118" y="3553927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4" name="Picture 2" descr="Raspberry pi - Free technology icons">
              <a:extLst>
                <a:ext uri="{FF2B5EF4-FFF2-40B4-BE49-F238E27FC236}">
                  <a16:creationId xmlns:a16="http://schemas.microsoft.com/office/drawing/2014/main" id="{F50029BC-55D9-9C17-4EDD-DF24EB0DFC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45691" y="3716500"/>
              <a:ext cx="793925" cy="793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1F87476-D19D-55CD-F770-E94313CF9748}"/>
              </a:ext>
            </a:extLst>
          </p:cNvPr>
          <p:cNvGrpSpPr/>
          <p:nvPr/>
        </p:nvGrpSpPr>
        <p:grpSpPr>
          <a:xfrm>
            <a:off x="9576807" y="2877271"/>
            <a:ext cx="1215018" cy="1215018"/>
            <a:chOff x="2096219" y="218022"/>
            <a:chExt cx="1119072" cy="111907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FCDF838-8487-66D6-B403-D6F20E6CA847}"/>
                </a:ext>
              </a:extLst>
            </p:cNvPr>
            <p:cNvSpPr/>
            <p:nvPr/>
          </p:nvSpPr>
          <p:spPr>
            <a:xfrm>
              <a:off x="2096219" y="218022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7" name="Picture 16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1941F51E-26C9-A0EC-D82A-A67AF10C4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9471" y="550656"/>
              <a:ext cx="832567" cy="527646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373EDE4-415E-6A43-1ADB-9C43EC0486A9}"/>
              </a:ext>
            </a:extLst>
          </p:cNvPr>
          <p:cNvGrpSpPr/>
          <p:nvPr/>
        </p:nvGrpSpPr>
        <p:grpSpPr>
          <a:xfrm>
            <a:off x="9818209" y="753964"/>
            <a:ext cx="1309150" cy="1309150"/>
            <a:chOff x="5528412" y="1882864"/>
            <a:chExt cx="1119072" cy="1119072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E8F3BBF-243D-31DB-86CD-1D6451FF5694}"/>
                </a:ext>
              </a:extLst>
            </p:cNvPr>
            <p:cNvSpPr/>
            <p:nvPr/>
          </p:nvSpPr>
          <p:spPr>
            <a:xfrm>
              <a:off x="5528412" y="188286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20" name="Picture 30" descr="Mosquitto Software - 2022 Reviews, Pricing &amp; Demo">
              <a:extLst>
                <a:ext uri="{FF2B5EF4-FFF2-40B4-BE49-F238E27FC236}">
                  <a16:creationId xmlns:a16="http://schemas.microsoft.com/office/drawing/2014/main" id="{EB23EC87-EC65-CFC0-4569-8266B17C16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6336" y="2062772"/>
              <a:ext cx="819328" cy="744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1C6A30B-2822-D000-6905-C23A83BCDF1E}"/>
              </a:ext>
            </a:extLst>
          </p:cNvPr>
          <p:cNvGrpSpPr/>
          <p:nvPr/>
        </p:nvGrpSpPr>
        <p:grpSpPr>
          <a:xfrm>
            <a:off x="8860316" y="1216387"/>
            <a:ext cx="748952" cy="748952"/>
            <a:chOff x="5205937" y="4911894"/>
            <a:chExt cx="1119072" cy="111907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18C042F-2BC4-620E-DEAF-938678C559BC}"/>
                </a:ext>
              </a:extLst>
            </p:cNvPr>
            <p:cNvSpPr/>
            <p:nvPr/>
          </p:nvSpPr>
          <p:spPr>
            <a:xfrm>
              <a:off x="5205937" y="491189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23" name="Picture 28" descr="TCP Socket - Apps on Google Play">
              <a:extLst>
                <a:ext uri="{FF2B5EF4-FFF2-40B4-BE49-F238E27FC236}">
                  <a16:creationId xmlns:a16="http://schemas.microsoft.com/office/drawing/2014/main" id="{FF34FCE4-7853-7DE9-7AB8-05E5CBB0F8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2784" y="4944011"/>
              <a:ext cx="1086955" cy="10869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E7AED9C-1B3D-D488-C23B-7F809C25DB4B}"/>
              </a:ext>
            </a:extLst>
          </p:cNvPr>
          <p:cNvGrpSpPr/>
          <p:nvPr/>
        </p:nvGrpSpPr>
        <p:grpSpPr>
          <a:xfrm>
            <a:off x="10884030" y="2758198"/>
            <a:ext cx="1001092" cy="1001092"/>
            <a:chOff x="8365403" y="3092648"/>
            <a:chExt cx="1119072" cy="1119072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988C776-C9EA-95F8-598E-7BBB2D4919D4}"/>
                </a:ext>
              </a:extLst>
            </p:cNvPr>
            <p:cNvSpPr/>
            <p:nvPr/>
          </p:nvSpPr>
          <p:spPr>
            <a:xfrm>
              <a:off x="8365403" y="3092648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31" name="Picture 32" descr="Minimal MQTT: Control And Clients | Hackaday">
              <a:extLst>
                <a:ext uri="{FF2B5EF4-FFF2-40B4-BE49-F238E27FC236}">
                  <a16:creationId xmlns:a16="http://schemas.microsoft.com/office/drawing/2014/main" id="{3B5618C4-FDF6-F3E4-30CC-06F225B350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80696" y="3207941"/>
              <a:ext cx="888486" cy="888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E0511B-7726-F30A-C6EA-B89B186E573D}"/>
              </a:ext>
            </a:extLst>
          </p:cNvPr>
          <p:cNvGrpSpPr/>
          <p:nvPr/>
        </p:nvGrpSpPr>
        <p:grpSpPr>
          <a:xfrm>
            <a:off x="7787544" y="1729897"/>
            <a:ext cx="976654" cy="976654"/>
            <a:chOff x="4199057" y="2739864"/>
            <a:chExt cx="1119072" cy="1119072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60358C8-FA16-549A-7EE9-0716683943D2}"/>
                </a:ext>
              </a:extLst>
            </p:cNvPr>
            <p:cNvSpPr/>
            <p:nvPr/>
          </p:nvSpPr>
          <p:spPr>
            <a:xfrm>
              <a:off x="4199057" y="273986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34" name="Picture 4">
              <a:extLst>
                <a:ext uri="{FF2B5EF4-FFF2-40B4-BE49-F238E27FC236}">
                  <a16:creationId xmlns:a16="http://schemas.microsoft.com/office/drawing/2014/main" id="{E1CD8110-6045-DBE0-4569-535246FD23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7875" y="3054853"/>
              <a:ext cx="781436" cy="5317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248A712-70B9-D518-6FEF-6FD4020219AA}"/>
              </a:ext>
            </a:extLst>
          </p:cNvPr>
          <p:cNvGrpSpPr/>
          <p:nvPr/>
        </p:nvGrpSpPr>
        <p:grpSpPr>
          <a:xfrm>
            <a:off x="7385750" y="379326"/>
            <a:ext cx="1780242" cy="1335181"/>
            <a:chOff x="9273343" y="2014347"/>
            <a:chExt cx="1625345" cy="1219008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124209F-C726-449E-DDF1-E84BC3E85F90}"/>
                </a:ext>
              </a:extLst>
            </p:cNvPr>
            <p:cNvSpPr/>
            <p:nvPr/>
          </p:nvSpPr>
          <p:spPr>
            <a:xfrm>
              <a:off x="9536189" y="2014347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40" name="Picture 12" descr="Ubuntu Free Vector Logo by Ayoubesc on DeviantArt">
              <a:extLst>
                <a:ext uri="{FF2B5EF4-FFF2-40B4-BE49-F238E27FC236}">
                  <a16:creationId xmlns:a16="http://schemas.microsoft.com/office/drawing/2014/main" id="{ADF0A393-B053-4075-182A-8E8BB143B6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3343" y="2014347"/>
              <a:ext cx="1625345" cy="12190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1F32C84-9DD9-F367-99B4-67FCA369DED5}"/>
              </a:ext>
            </a:extLst>
          </p:cNvPr>
          <p:cNvGrpSpPr/>
          <p:nvPr/>
        </p:nvGrpSpPr>
        <p:grpSpPr>
          <a:xfrm>
            <a:off x="10441335" y="2121040"/>
            <a:ext cx="730421" cy="723040"/>
            <a:chOff x="9190595" y="1748615"/>
            <a:chExt cx="816502" cy="808252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2E59E71D-C143-D1F0-8A44-4A3EC2148987}"/>
                </a:ext>
              </a:extLst>
            </p:cNvPr>
            <p:cNvSpPr/>
            <p:nvPr/>
          </p:nvSpPr>
          <p:spPr>
            <a:xfrm>
              <a:off x="9190595" y="1748615"/>
              <a:ext cx="816502" cy="80825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43" name="Picture 10" descr="Linux - Free logo icons">
              <a:extLst>
                <a:ext uri="{FF2B5EF4-FFF2-40B4-BE49-F238E27FC236}">
                  <a16:creationId xmlns:a16="http://schemas.microsoft.com/office/drawing/2014/main" id="{4F568DD3-C276-BF2A-2B72-BC99919B76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55836" y="1866461"/>
              <a:ext cx="522773" cy="5227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6" name="Arrow: Up-Down 45">
            <a:extLst>
              <a:ext uri="{FF2B5EF4-FFF2-40B4-BE49-F238E27FC236}">
                <a16:creationId xmlns:a16="http://schemas.microsoft.com/office/drawing/2014/main" id="{2BE548F1-3D85-7AEC-0FF9-459D3E957151}"/>
              </a:ext>
            </a:extLst>
          </p:cNvPr>
          <p:cNvSpPr/>
          <p:nvPr/>
        </p:nvSpPr>
        <p:spPr>
          <a:xfrm rot="19811306">
            <a:off x="5869059" y="1097601"/>
            <a:ext cx="285750" cy="1216431"/>
          </a:xfrm>
          <a:prstGeom prst="upDownArrow">
            <a:avLst>
              <a:gd name="adj1" fmla="val 43333"/>
              <a:gd name="adj2" fmla="val 50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43B5AA1-EE82-BA7D-2481-62397B70200F}"/>
              </a:ext>
            </a:extLst>
          </p:cNvPr>
          <p:cNvSpPr txBox="1"/>
          <p:nvPr/>
        </p:nvSpPr>
        <p:spPr>
          <a:xfrm>
            <a:off x="4693373" y="1457667"/>
            <a:ext cx="155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Subscribe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46FB0C2-7F7C-B71D-DB01-D27EABD0E7A5}"/>
              </a:ext>
            </a:extLst>
          </p:cNvPr>
          <p:cNvSpPr txBox="1"/>
          <p:nvPr/>
        </p:nvSpPr>
        <p:spPr>
          <a:xfrm>
            <a:off x="4832379" y="1746593"/>
            <a:ext cx="155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Publish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43C83AA-EE86-CEEF-539A-F8C48DE06A65}"/>
              </a:ext>
            </a:extLst>
          </p:cNvPr>
          <p:cNvSpPr/>
          <p:nvPr/>
        </p:nvSpPr>
        <p:spPr>
          <a:xfrm>
            <a:off x="3742180" y="130943"/>
            <a:ext cx="838200" cy="45327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>
                <a:solidFill>
                  <a:schemeClr val="bg1"/>
                </a:solidFill>
                <a:latin typeface="Abadi" panose="020B0604020104020204" pitchFamily="34" charset="0"/>
              </a:rPr>
              <a:t>MQTT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F44CB76-2B38-E70F-B981-73F0E00C21C5}"/>
              </a:ext>
            </a:extLst>
          </p:cNvPr>
          <p:cNvSpPr/>
          <p:nvPr/>
        </p:nvSpPr>
        <p:spPr>
          <a:xfrm>
            <a:off x="3749102" y="686441"/>
            <a:ext cx="838200" cy="39143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Abadi" panose="020B0604020104020204" pitchFamily="34" charset="0"/>
              </a:rPr>
              <a:t>Linux</a:t>
            </a:r>
            <a:endParaRPr lang="en-AU" sz="11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52" name="Thought Bubble: Cloud 51">
            <a:extLst>
              <a:ext uri="{FF2B5EF4-FFF2-40B4-BE49-F238E27FC236}">
                <a16:creationId xmlns:a16="http://schemas.microsoft.com/office/drawing/2014/main" id="{E562329B-4516-E4A9-5955-248816917052}"/>
              </a:ext>
            </a:extLst>
          </p:cNvPr>
          <p:cNvSpPr/>
          <p:nvPr/>
        </p:nvSpPr>
        <p:spPr>
          <a:xfrm>
            <a:off x="4609169" y="229100"/>
            <a:ext cx="1351496" cy="762000"/>
          </a:xfrm>
          <a:prstGeom prst="cloud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badi" panose="020B0604020202020204" pitchFamily="34" charset="0"/>
            </a:endParaRPr>
          </a:p>
          <a:p>
            <a:pPr algn="ctr"/>
            <a:r>
              <a:rPr lang="en-A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badi" panose="020B0604020202020204" pitchFamily="34" charset="0"/>
              </a:rPr>
              <a:t>AWS</a:t>
            </a:r>
          </a:p>
          <a:p>
            <a:pPr algn="ctr"/>
            <a:r>
              <a:rPr lang="en-AU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badi" panose="020B0604020202020204" pitchFamily="34" charset="0"/>
              </a:rPr>
              <a:t>EC2</a:t>
            </a:r>
          </a:p>
          <a:p>
            <a:pPr algn="ctr"/>
            <a:endParaRPr lang="en-AU" dirty="0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958B6-E032-DD8B-57A4-B52233AFBCDB}"/>
              </a:ext>
            </a:extLst>
          </p:cNvPr>
          <p:cNvSpPr/>
          <p:nvPr/>
        </p:nvSpPr>
        <p:spPr>
          <a:xfrm>
            <a:off x="5904499" y="2761866"/>
            <a:ext cx="1491996" cy="7686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Edge Computing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CD87CE3-893D-AAC9-58C3-3ADEDE7CF1DD}"/>
              </a:ext>
            </a:extLst>
          </p:cNvPr>
          <p:cNvSpPr/>
          <p:nvPr/>
        </p:nvSpPr>
        <p:spPr>
          <a:xfrm>
            <a:off x="6577282" y="2226588"/>
            <a:ext cx="838200" cy="39143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Abadi" panose="020B0604020104020204" pitchFamily="34" charset="0"/>
              </a:rPr>
              <a:t>Linux</a:t>
            </a:r>
            <a:endParaRPr lang="en-AU" sz="11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55" name="Arrow: Up-Down 54">
            <a:extLst>
              <a:ext uri="{FF2B5EF4-FFF2-40B4-BE49-F238E27FC236}">
                <a16:creationId xmlns:a16="http://schemas.microsoft.com/office/drawing/2014/main" id="{7B4E0547-2301-43AF-505F-C37020189EAF}"/>
              </a:ext>
            </a:extLst>
          </p:cNvPr>
          <p:cNvSpPr/>
          <p:nvPr/>
        </p:nvSpPr>
        <p:spPr>
          <a:xfrm rot="1463911">
            <a:off x="4469780" y="1089408"/>
            <a:ext cx="285750" cy="1255802"/>
          </a:xfrm>
          <a:prstGeom prst="upDownArrow">
            <a:avLst>
              <a:gd name="adj1" fmla="val 43333"/>
              <a:gd name="adj2" fmla="val 50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51F667D-CE1C-0D53-C3E4-3489094D4503}"/>
              </a:ext>
            </a:extLst>
          </p:cNvPr>
          <p:cNvSpPr/>
          <p:nvPr/>
        </p:nvSpPr>
        <p:spPr>
          <a:xfrm>
            <a:off x="3350384" y="2717387"/>
            <a:ext cx="1491996" cy="7686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End User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9B678DD-4196-B84D-DACB-9F563C13FDF7}"/>
              </a:ext>
            </a:extLst>
          </p:cNvPr>
          <p:cNvSpPr/>
          <p:nvPr/>
        </p:nvSpPr>
        <p:spPr>
          <a:xfrm>
            <a:off x="6943724" y="4732918"/>
            <a:ext cx="1491996" cy="7686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Sensors</a:t>
            </a:r>
            <a:endParaRPr lang="en-AU" dirty="0">
              <a:solidFill>
                <a:schemeClr val="bg1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A64A5A4-CFBE-94A0-DB84-506B3F9EE6C8}"/>
              </a:ext>
            </a:extLst>
          </p:cNvPr>
          <p:cNvGrpSpPr/>
          <p:nvPr/>
        </p:nvGrpSpPr>
        <p:grpSpPr>
          <a:xfrm>
            <a:off x="9278387" y="1908687"/>
            <a:ext cx="988824" cy="988824"/>
            <a:chOff x="3137031" y="4735854"/>
            <a:chExt cx="1119072" cy="1119072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62D1A4B8-1752-8B96-DE64-3DF2C9256BF4}"/>
                </a:ext>
              </a:extLst>
            </p:cNvPr>
            <p:cNvSpPr/>
            <p:nvPr/>
          </p:nvSpPr>
          <p:spPr>
            <a:xfrm>
              <a:off x="3137031" y="473585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ADF3C963-1DEF-A57C-7768-667DE0C61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235865" y="5048421"/>
              <a:ext cx="921404" cy="545874"/>
            </a:xfrm>
            <a:prstGeom prst="rect">
              <a:avLst/>
            </a:prstGeom>
          </p:spPr>
        </p:pic>
      </p:grpSp>
      <p:sp>
        <p:nvSpPr>
          <p:cNvPr id="62" name="Oval 61">
            <a:extLst>
              <a:ext uri="{FF2B5EF4-FFF2-40B4-BE49-F238E27FC236}">
                <a16:creationId xmlns:a16="http://schemas.microsoft.com/office/drawing/2014/main" id="{F6BCD4D3-47E3-AF8D-FBC8-5340B07858D7}"/>
              </a:ext>
            </a:extLst>
          </p:cNvPr>
          <p:cNvSpPr/>
          <p:nvPr/>
        </p:nvSpPr>
        <p:spPr>
          <a:xfrm>
            <a:off x="3575979" y="1448484"/>
            <a:ext cx="838200" cy="39143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Abadi" panose="020B0604020104020204" pitchFamily="34" charset="0"/>
              </a:rPr>
              <a:t>Socket</a:t>
            </a:r>
            <a:endParaRPr lang="en-AU" sz="11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63" name="Arrow: Up-Down 62">
            <a:extLst>
              <a:ext uri="{FF2B5EF4-FFF2-40B4-BE49-F238E27FC236}">
                <a16:creationId xmlns:a16="http://schemas.microsoft.com/office/drawing/2014/main" id="{C5716E36-2CD5-EC08-6878-CB01AC98671F}"/>
              </a:ext>
            </a:extLst>
          </p:cNvPr>
          <p:cNvSpPr/>
          <p:nvPr/>
        </p:nvSpPr>
        <p:spPr>
          <a:xfrm rot="19811306">
            <a:off x="7185674" y="3560423"/>
            <a:ext cx="285750" cy="1216431"/>
          </a:xfrm>
          <a:prstGeom prst="upDownArrow">
            <a:avLst>
              <a:gd name="adj1" fmla="val 43333"/>
              <a:gd name="adj2" fmla="val 50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53823A6-5D71-C965-DD15-1DDAAE627807}"/>
              </a:ext>
            </a:extLst>
          </p:cNvPr>
          <p:cNvSpPr txBox="1"/>
          <p:nvPr/>
        </p:nvSpPr>
        <p:spPr>
          <a:xfrm>
            <a:off x="7715018" y="4191290"/>
            <a:ext cx="155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Bluetooth</a:t>
            </a:r>
            <a:endParaRPr lang="en-AU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38ADCF3-9DD2-BC0A-92AA-E88A14C1B665}"/>
              </a:ext>
            </a:extLst>
          </p:cNvPr>
          <p:cNvSpPr txBox="1"/>
          <p:nvPr/>
        </p:nvSpPr>
        <p:spPr>
          <a:xfrm>
            <a:off x="7403080" y="3642777"/>
            <a:ext cx="155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LoRa</a:t>
            </a:r>
            <a:endParaRPr lang="en-AU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CBA121A-60AE-E973-3B18-0766B8A70759}"/>
              </a:ext>
            </a:extLst>
          </p:cNvPr>
          <p:cNvSpPr txBox="1"/>
          <p:nvPr/>
        </p:nvSpPr>
        <p:spPr>
          <a:xfrm>
            <a:off x="7533612" y="3938284"/>
            <a:ext cx="155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WIFI 6</a:t>
            </a:r>
            <a:endParaRPr lang="en-AU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9DE9DB8-C7AF-4412-4CDF-999CDA10B660}"/>
              </a:ext>
            </a:extLst>
          </p:cNvPr>
          <p:cNvSpPr txBox="1"/>
          <p:nvPr/>
        </p:nvSpPr>
        <p:spPr>
          <a:xfrm>
            <a:off x="343619" y="3299871"/>
            <a:ext cx="657521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For this case</a:t>
            </a:r>
          </a:p>
          <a:p>
            <a:endParaRPr lang="en-US" dirty="0"/>
          </a:p>
          <a:p>
            <a:r>
              <a:rPr lang="en-US" dirty="0"/>
              <a:t>MQTT Service deployed in AWS EC2 instance (Linux OS)</a:t>
            </a:r>
          </a:p>
          <a:p>
            <a:r>
              <a:rPr lang="en-US" dirty="0"/>
              <a:t>	Response transmit the message </a:t>
            </a:r>
          </a:p>
          <a:p>
            <a:r>
              <a:rPr lang="en-US" dirty="0"/>
              <a:t>	Using  Socket interface (TCP )	</a:t>
            </a:r>
          </a:p>
          <a:p>
            <a:r>
              <a:rPr lang="en-US" dirty="0"/>
              <a:t>MQTT Client running in Raspberry Pi (Linux OS)</a:t>
            </a:r>
          </a:p>
          <a:p>
            <a:r>
              <a:rPr lang="en-US" dirty="0"/>
              <a:t>	Using a Script of  Python to Sub &amp; Pub message</a:t>
            </a:r>
          </a:p>
          <a:p>
            <a:r>
              <a:rPr lang="en-US" dirty="0"/>
              <a:t>	Retrieve and Send data from or to Teensy by BT</a:t>
            </a:r>
          </a:p>
          <a:p>
            <a:r>
              <a:rPr lang="en-US" dirty="0"/>
              <a:t>Teensy with some sensors </a:t>
            </a:r>
          </a:p>
          <a:p>
            <a:r>
              <a:rPr lang="en-US" dirty="0"/>
              <a:t>	Collect data  or controlled by edge computing devices</a:t>
            </a:r>
          </a:p>
          <a:p>
            <a:endParaRPr lang="en-US" dirty="0"/>
          </a:p>
          <a:p>
            <a:endParaRPr lang="en-AU" dirty="0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D9237B3-5DB4-9DBD-CED4-78B99BC825A9}"/>
              </a:ext>
            </a:extLst>
          </p:cNvPr>
          <p:cNvGrpSpPr/>
          <p:nvPr/>
        </p:nvGrpSpPr>
        <p:grpSpPr>
          <a:xfrm>
            <a:off x="10643903" y="-21651"/>
            <a:ext cx="910833" cy="910833"/>
            <a:chOff x="1536739" y="4735854"/>
            <a:chExt cx="1119072" cy="1119072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ADFB63F-AE16-9040-07D1-3B3E0BD64826}"/>
                </a:ext>
              </a:extLst>
            </p:cNvPr>
            <p:cNvSpPr/>
            <p:nvPr/>
          </p:nvSpPr>
          <p:spPr>
            <a:xfrm>
              <a:off x="1536739" y="473585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70" name="Picture 14" descr="Bluetooth Icons - Download 63 Free Bluetooth icons here">
              <a:extLst>
                <a:ext uri="{FF2B5EF4-FFF2-40B4-BE49-F238E27FC236}">
                  <a16:creationId xmlns:a16="http://schemas.microsoft.com/office/drawing/2014/main" id="{C13E989B-2603-0876-C94C-1B29EBBA08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6231" y="4935402"/>
              <a:ext cx="719976" cy="719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2F07203-90A8-5BCC-E498-BCF07D64C900}"/>
              </a:ext>
            </a:extLst>
          </p:cNvPr>
          <p:cNvGrpSpPr/>
          <p:nvPr/>
        </p:nvGrpSpPr>
        <p:grpSpPr>
          <a:xfrm>
            <a:off x="11395784" y="777346"/>
            <a:ext cx="855234" cy="855234"/>
            <a:chOff x="4657190" y="455755"/>
            <a:chExt cx="1119072" cy="1119072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6470D679-61BC-4AEF-2B89-F986DA7D9D41}"/>
                </a:ext>
              </a:extLst>
            </p:cNvPr>
            <p:cNvSpPr/>
            <p:nvPr/>
          </p:nvSpPr>
          <p:spPr>
            <a:xfrm>
              <a:off x="4657190" y="455755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73" name="Picture 6" descr="Icon request : c-plus-plus · Issue #14021 · FortAwesome/Font-Awesome ·  GitHub">
              <a:extLst>
                <a:ext uri="{FF2B5EF4-FFF2-40B4-BE49-F238E27FC236}">
                  <a16:creationId xmlns:a16="http://schemas.microsoft.com/office/drawing/2014/main" id="{BFBF8ED0-2A72-0572-B362-7EC15F7439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93167" y="645524"/>
              <a:ext cx="689775" cy="7753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74275A0-BE2F-7CBD-9C77-76AD04548082}"/>
              </a:ext>
            </a:extLst>
          </p:cNvPr>
          <p:cNvGrpSpPr/>
          <p:nvPr/>
        </p:nvGrpSpPr>
        <p:grpSpPr>
          <a:xfrm>
            <a:off x="11275179" y="1768665"/>
            <a:ext cx="1023227" cy="1023227"/>
            <a:chOff x="5911864" y="3243612"/>
            <a:chExt cx="1119072" cy="1119072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7E6022AD-C3A1-3494-6580-E9D981B72BA6}"/>
                </a:ext>
              </a:extLst>
            </p:cNvPr>
            <p:cNvSpPr/>
            <p:nvPr/>
          </p:nvSpPr>
          <p:spPr>
            <a:xfrm>
              <a:off x="5911864" y="3243612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76" name="Picture 24" descr="Programming Icon Png - Python Logo 512, Transparent Png , Transparent Png  Image - PNGitem">
              <a:extLst>
                <a:ext uri="{FF2B5EF4-FFF2-40B4-BE49-F238E27FC236}">
                  <a16:creationId xmlns:a16="http://schemas.microsoft.com/office/drawing/2014/main" id="{5B9AA79B-39D0-FAA1-4CBF-7B127A0FC0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5452" y="3455814"/>
              <a:ext cx="833213" cy="694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C830C7B-240E-39C7-A835-2378B8035D8A}"/>
              </a:ext>
            </a:extLst>
          </p:cNvPr>
          <p:cNvGrpSpPr/>
          <p:nvPr/>
        </p:nvGrpSpPr>
        <p:grpSpPr>
          <a:xfrm>
            <a:off x="8929087" y="-24542"/>
            <a:ext cx="1119072" cy="1119072"/>
            <a:chOff x="5468783" y="2341405"/>
            <a:chExt cx="1119072" cy="1119072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B949DE5-9B03-06B6-4238-598B5C231424}"/>
                </a:ext>
              </a:extLst>
            </p:cNvPr>
            <p:cNvSpPr/>
            <p:nvPr/>
          </p:nvSpPr>
          <p:spPr>
            <a:xfrm>
              <a:off x="5468783" y="2341405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79" name="Picture 18" descr="Wifi icon - Free download on Iconfinder">
              <a:extLst>
                <a:ext uri="{FF2B5EF4-FFF2-40B4-BE49-F238E27FC236}">
                  <a16:creationId xmlns:a16="http://schemas.microsoft.com/office/drawing/2014/main" id="{423825DD-BDF9-4636-E857-A29A7C0C6C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2695" y="2495317"/>
              <a:ext cx="811247" cy="8112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92614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7A2FD04C-1569-2858-2179-CC0FB9174756}"/>
              </a:ext>
            </a:extLst>
          </p:cNvPr>
          <p:cNvSpPr/>
          <p:nvPr/>
        </p:nvSpPr>
        <p:spPr>
          <a:xfrm>
            <a:off x="3433412" y="1331191"/>
            <a:ext cx="4198920" cy="300924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0A404A-20A7-F75A-CEDD-FAB0BC17E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18" y="13938"/>
            <a:ext cx="9905999" cy="1360898"/>
          </a:xfrm>
        </p:spPr>
        <p:txBody>
          <a:bodyPr/>
          <a:lstStyle/>
          <a:p>
            <a:r>
              <a:rPr lang="en-AU" dirty="0"/>
              <a:t>Hardware Architecture</a:t>
            </a:r>
          </a:p>
        </p:txBody>
      </p:sp>
      <p:pic>
        <p:nvPicPr>
          <p:cNvPr id="35" name="Picture 3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EE2C8DA1-D281-83CB-6C40-EC86192EA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31" y="3654895"/>
            <a:ext cx="3806744" cy="25500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BC8DABA-1D97-3A0F-F42E-AE6D8CED9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8" y="1138992"/>
            <a:ext cx="1957173" cy="202749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0DDC5F0-164C-D310-763B-16135D8D8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" y="4090099"/>
            <a:ext cx="1957173" cy="202749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6C657C4-F9D1-271E-6C88-C24E9266FD55}"/>
              </a:ext>
            </a:extLst>
          </p:cNvPr>
          <p:cNvSpPr txBox="1"/>
          <p:nvPr/>
        </p:nvSpPr>
        <p:spPr>
          <a:xfrm>
            <a:off x="1843919" y="909882"/>
            <a:ext cx="18036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Abadi" panose="020B0604020104020204" pitchFamily="34" charset="0"/>
              </a:rPr>
              <a:t>Room1201</a:t>
            </a:r>
          </a:p>
          <a:p>
            <a:r>
              <a:rPr lang="en-US" altLang="zh-CN" b="1" dirty="0">
                <a:latin typeface="Abadi" panose="020B0604020104020204" pitchFamily="34" charset="0"/>
              </a:rPr>
              <a:t>Serial</a:t>
            </a:r>
            <a:r>
              <a:rPr lang="zh-CN" altLang="en-US" b="1" dirty="0">
                <a:latin typeface="Abadi" panose="020B0604020104020204" pitchFamily="34" charset="0"/>
              </a:rPr>
              <a:t>：</a:t>
            </a:r>
            <a:r>
              <a:rPr lang="en-US" altLang="zh-CN" b="1" dirty="0">
                <a:latin typeface="Abadi" panose="020B0604020104020204" pitchFamily="34" charset="0"/>
              </a:rPr>
              <a:t>rfcomm0</a:t>
            </a:r>
            <a:endParaRPr lang="en-AU" b="1" dirty="0">
              <a:latin typeface="Abadi" panose="020B0604020104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3CB1F09-9CA9-E103-1C32-C36BABB281B1}"/>
              </a:ext>
            </a:extLst>
          </p:cNvPr>
          <p:cNvGrpSpPr/>
          <p:nvPr/>
        </p:nvGrpSpPr>
        <p:grpSpPr>
          <a:xfrm>
            <a:off x="3722155" y="1639108"/>
            <a:ext cx="3456738" cy="2416624"/>
            <a:chOff x="4309013" y="1378774"/>
            <a:chExt cx="2200816" cy="1538602"/>
          </a:xfrm>
        </p:grpSpPr>
        <p:pic>
          <p:nvPicPr>
            <p:cNvPr id="41" name="Picture 40" descr="A picture containing electronics, circuit&#10;&#10;Description automatically generated">
              <a:extLst>
                <a:ext uri="{FF2B5EF4-FFF2-40B4-BE49-F238E27FC236}">
                  <a16:creationId xmlns:a16="http://schemas.microsoft.com/office/drawing/2014/main" id="{FC6CD7C3-7C6C-1B8A-501D-D872054A4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9013" y="1378774"/>
              <a:ext cx="2200816" cy="153860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44" name="Picture 2" descr="Raspberry pi - Free technology icons">
              <a:extLst>
                <a:ext uri="{FF2B5EF4-FFF2-40B4-BE49-F238E27FC236}">
                  <a16:creationId xmlns:a16="http://schemas.microsoft.com/office/drawing/2014/main" id="{445993CF-BC4D-2A59-5B8C-B54061B2B7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6061" y="1540363"/>
              <a:ext cx="349812" cy="3498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CE63A38F-E09A-AD76-1C81-3B1D218E1BF4}"/>
              </a:ext>
            </a:extLst>
          </p:cNvPr>
          <p:cNvSpPr txBox="1"/>
          <p:nvPr/>
        </p:nvSpPr>
        <p:spPr>
          <a:xfrm>
            <a:off x="1918456" y="5558580"/>
            <a:ext cx="18036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Abadi" panose="020B0604020104020204" pitchFamily="34" charset="0"/>
              </a:rPr>
              <a:t>Room1201</a:t>
            </a:r>
          </a:p>
          <a:p>
            <a:r>
              <a:rPr lang="en-US" altLang="zh-CN" b="1" dirty="0">
                <a:latin typeface="Abadi" panose="020B0604020104020204" pitchFamily="34" charset="0"/>
              </a:rPr>
              <a:t>Serial</a:t>
            </a:r>
            <a:r>
              <a:rPr lang="zh-CN" altLang="en-US" b="1" dirty="0">
                <a:latin typeface="Abadi" panose="020B0604020104020204" pitchFamily="34" charset="0"/>
              </a:rPr>
              <a:t>：</a:t>
            </a:r>
            <a:r>
              <a:rPr lang="en-US" altLang="zh-CN" b="1" dirty="0">
                <a:latin typeface="Abadi" panose="020B0604020104020204" pitchFamily="34" charset="0"/>
              </a:rPr>
              <a:t>rfcomm1</a:t>
            </a:r>
            <a:endParaRPr lang="en-AU" b="1" dirty="0">
              <a:latin typeface="Abadi" panose="020B06040201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C2EFCBC-DE5C-7746-BDA9-08ABC3F1C67C}"/>
              </a:ext>
            </a:extLst>
          </p:cNvPr>
          <p:cNvSpPr txBox="1"/>
          <p:nvPr/>
        </p:nvSpPr>
        <p:spPr>
          <a:xfrm>
            <a:off x="10245531" y="3103153"/>
            <a:ext cx="18036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Abadi" panose="020B0604020104020204" pitchFamily="34" charset="0"/>
              </a:rPr>
              <a:t>Alarm</a:t>
            </a:r>
          </a:p>
          <a:p>
            <a:r>
              <a:rPr lang="en-US" altLang="zh-CN" b="1" dirty="0">
                <a:latin typeface="Abadi" panose="020B0604020104020204" pitchFamily="34" charset="0"/>
              </a:rPr>
              <a:t>Serial</a:t>
            </a:r>
            <a:r>
              <a:rPr lang="zh-CN" altLang="en-US" b="1" dirty="0">
                <a:latin typeface="Abadi" panose="020B0604020104020204" pitchFamily="34" charset="0"/>
              </a:rPr>
              <a:t>：</a:t>
            </a:r>
            <a:r>
              <a:rPr lang="en-US" altLang="zh-CN" b="1" dirty="0">
                <a:latin typeface="Abadi" panose="020B0604020104020204" pitchFamily="34" charset="0"/>
              </a:rPr>
              <a:t>rfcomm2</a:t>
            </a:r>
            <a:endParaRPr lang="en-AU" b="1" dirty="0">
              <a:latin typeface="Abadi" panose="020B0604020104020204" pitchFamily="34" charset="0"/>
            </a:endParaRPr>
          </a:p>
        </p:txBody>
      </p:sp>
      <p:sp>
        <p:nvSpPr>
          <p:cNvPr id="55" name="Arrow: Left-Right 54">
            <a:extLst>
              <a:ext uri="{FF2B5EF4-FFF2-40B4-BE49-F238E27FC236}">
                <a16:creationId xmlns:a16="http://schemas.microsoft.com/office/drawing/2014/main" id="{E39D5349-9BCC-CDC8-187D-B8E025E048BC}"/>
              </a:ext>
            </a:extLst>
          </p:cNvPr>
          <p:cNvSpPr/>
          <p:nvPr/>
        </p:nvSpPr>
        <p:spPr>
          <a:xfrm rot="1523636">
            <a:off x="2267882" y="2408241"/>
            <a:ext cx="1642292" cy="22911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6" name="Arrow: Left-Right 55">
            <a:extLst>
              <a:ext uri="{FF2B5EF4-FFF2-40B4-BE49-F238E27FC236}">
                <a16:creationId xmlns:a16="http://schemas.microsoft.com/office/drawing/2014/main" id="{F1B46CC6-50AE-77BA-3855-AF0063139A65}"/>
              </a:ext>
            </a:extLst>
          </p:cNvPr>
          <p:cNvSpPr/>
          <p:nvPr/>
        </p:nvSpPr>
        <p:spPr>
          <a:xfrm rot="19408663">
            <a:off x="2297915" y="4355050"/>
            <a:ext cx="1799177" cy="22911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7" name="Thought Bubble: Cloud 56">
            <a:extLst>
              <a:ext uri="{FF2B5EF4-FFF2-40B4-BE49-F238E27FC236}">
                <a16:creationId xmlns:a16="http://schemas.microsoft.com/office/drawing/2014/main" id="{E35DA07C-C164-43D0-DAEF-107507333B4C}"/>
              </a:ext>
            </a:extLst>
          </p:cNvPr>
          <p:cNvSpPr/>
          <p:nvPr/>
        </p:nvSpPr>
        <p:spPr>
          <a:xfrm rot="399710">
            <a:off x="8904233" y="39964"/>
            <a:ext cx="2640339" cy="1675067"/>
          </a:xfrm>
          <a:prstGeom prst="cloud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48" name="Picture 4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216E1C2-0A9E-1EDC-6722-1A0B133884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4230" y="470724"/>
            <a:ext cx="1280343" cy="811428"/>
          </a:xfrm>
          <a:prstGeom prst="rect">
            <a:avLst/>
          </a:prstGeom>
        </p:spPr>
      </p:pic>
      <p:pic>
        <p:nvPicPr>
          <p:cNvPr id="60" name="Picture 14" descr="Bluetooth Icons - Download 63 Free Bluetooth icons here">
            <a:extLst>
              <a:ext uri="{FF2B5EF4-FFF2-40B4-BE49-F238E27FC236}">
                <a16:creationId xmlns:a16="http://schemas.microsoft.com/office/drawing/2014/main" id="{A2E82C4E-DBB0-F57B-CA0C-223A30F91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901" y="3066331"/>
            <a:ext cx="719976" cy="71997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Arrow: Down 62">
            <a:extLst>
              <a:ext uri="{FF2B5EF4-FFF2-40B4-BE49-F238E27FC236}">
                <a16:creationId xmlns:a16="http://schemas.microsoft.com/office/drawing/2014/main" id="{71C9C8FA-8173-2184-4D83-C6BDEDA8E4A8}"/>
              </a:ext>
            </a:extLst>
          </p:cNvPr>
          <p:cNvSpPr/>
          <p:nvPr/>
        </p:nvSpPr>
        <p:spPr>
          <a:xfrm rot="17939389">
            <a:off x="7403564" y="3680424"/>
            <a:ext cx="431823" cy="1568032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954F3A4-3818-292B-7AF5-38BF057BA1E6}"/>
              </a:ext>
            </a:extLst>
          </p:cNvPr>
          <p:cNvGrpSpPr/>
          <p:nvPr/>
        </p:nvGrpSpPr>
        <p:grpSpPr>
          <a:xfrm>
            <a:off x="7749861" y="854044"/>
            <a:ext cx="1279792" cy="1191434"/>
            <a:chOff x="7941928" y="1615207"/>
            <a:chExt cx="1279792" cy="1191434"/>
          </a:xfrm>
        </p:grpSpPr>
        <p:pic>
          <p:nvPicPr>
            <p:cNvPr id="62" name="Picture 61" descr="Icon&#10;&#10;Description automatically generated">
              <a:extLst>
                <a:ext uri="{FF2B5EF4-FFF2-40B4-BE49-F238E27FC236}">
                  <a16:creationId xmlns:a16="http://schemas.microsoft.com/office/drawing/2014/main" id="{EBDBABEB-ACF2-5F5C-3FB9-4854CACCC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69534" y="1854651"/>
              <a:ext cx="985908" cy="803256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65" name="Arrow: Curved Up 64">
              <a:extLst>
                <a:ext uri="{FF2B5EF4-FFF2-40B4-BE49-F238E27FC236}">
                  <a16:creationId xmlns:a16="http://schemas.microsoft.com/office/drawing/2014/main" id="{340BF0A6-D9EB-A255-6E19-4EDDA79AC90A}"/>
                </a:ext>
              </a:extLst>
            </p:cNvPr>
            <p:cNvSpPr/>
            <p:nvPr/>
          </p:nvSpPr>
          <p:spPr>
            <a:xfrm flipH="1">
              <a:off x="7941928" y="2284443"/>
              <a:ext cx="1241120" cy="522198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solidFill>
                  <a:schemeClr val="tx1"/>
                </a:solidFill>
              </a:endParaRPr>
            </a:p>
          </p:txBody>
        </p:sp>
        <p:sp>
          <p:nvSpPr>
            <p:cNvPr id="66" name="Arrow: Curved Down 65">
              <a:extLst>
                <a:ext uri="{FF2B5EF4-FFF2-40B4-BE49-F238E27FC236}">
                  <a16:creationId xmlns:a16="http://schemas.microsoft.com/office/drawing/2014/main" id="{93A4BE5F-7D1F-5C1C-1986-243710C07CF0}"/>
                </a:ext>
              </a:extLst>
            </p:cNvPr>
            <p:cNvSpPr/>
            <p:nvPr/>
          </p:nvSpPr>
          <p:spPr>
            <a:xfrm>
              <a:off x="7992511" y="1615207"/>
              <a:ext cx="1229209" cy="501472"/>
            </a:xfrm>
            <a:prstGeom prst="curvedDown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07221964-976A-2102-BE1A-D0FC34BE9090}"/>
              </a:ext>
            </a:extLst>
          </p:cNvPr>
          <p:cNvSpPr txBox="1"/>
          <p:nvPr/>
        </p:nvSpPr>
        <p:spPr>
          <a:xfrm>
            <a:off x="5635023" y="1360197"/>
            <a:ext cx="1883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Edge Computing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241C465-084C-6520-CA5C-B64E7BE7F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767" y="1697398"/>
            <a:ext cx="535907" cy="21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2">
            <a:extLst>
              <a:ext uri="{FF2B5EF4-FFF2-40B4-BE49-F238E27FC236}">
                <a16:creationId xmlns:a16="http://schemas.microsoft.com/office/drawing/2014/main" id="{494F2262-FD64-B6B0-D436-E638D7DE6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767" y="4634964"/>
            <a:ext cx="535907" cy="21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>
            <a:extLst>
              <a:ext uri="{FF2B5EF4-FFF2-40B4-BE49-F238E27FC236}">
                <a16:creationId xmlns:a16="http://schemas.microsoft.com/office/drawing/2014/main" id="{99B61D76-F084-000D-C01E-4C0DD5F97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4024" y="3982917"/>
            <a:ext cx="535907" cy="214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14" descr="Bluetooth Icons - Download 63 Free Bluetooth icons here">
            <a:extLst>
              <a:ext uri="{FF2B5EF4-FFF2-40B4-BE49-F238E27FC236}">
                <a16:creationId xmlns:a16="http://schemas.microsoft.com/office/drawing/2014/main" id="{CB8837BB-671A-B362-0F64-5B5DEC9A2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893" y="4634964"/>
            <a:ext cx="719976" cy="71997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2EFC7293-6D0F-FF7F-5E11-709D6B38D67A}"/>
              </a:ext>
            </a:extLst>
          </p:cNvPr>
          <p:cNvGrpSpPr/>
          <p:nvPr/>
        </p:nvGrpSpPr>
        <p:grpSpPr>
          <a:xfrm>
            <a:off x="7114120" y="1718192"/>
            <a:ext cx="499445" cy="499445"/>
            <a:chOff x="5468783" y="2341405"/>
            <a:chExt cx="1119072" cy="1119072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91A4C28-C702-0F9A-4C68-2ED4BA8D4228}"/>
                </a:ext>
              </a:extLst>
            </p:cNvPr>
            <p:cNvSpPr/>
            <p:nvPr/>
          </p:nvSpPr>
          <p:spPr>
            <a:xfrm>
              <a:off x="5468783" y="2341405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77" name="Picture 18" descr="Wifi icon - Free download on Iconfinder">
              <a:extLst>
                <a:ext uri="{FF2B5EF4-FFF2-40B4-BE49-F238E27FC236}">
                  <a16:creationId xmlns:a16="http://schemas.microsoft.com/office/drawing/2014/main" id="{CB10DB6B-0A54-1A47-7548-B82EC7F4FE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2695" y="2495317"/>
              <a:ext cx="811247" cy="8112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65254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AB016-C15C-66CA-FCC8-38C3D094E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5999" cy="1360898"/>
          </a:xfrm>
        </p:spPr>
        <p:txBody>
          <a:bodyPr/>
          <a:lstStyle/>
          <a:p>
            <a:r>
              <a:rPr lang="en-AU" dirty="0"/>
              <a:t>Software &amp;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A4B21-3AA0-78B8-B341-3503CC70B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668" y="1750216"/>
            <a:ext cx="4710419" cy="3840959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   </a:t>
            </a:r>
            <a:r>
              <a:rPr lang="en-AU" sz="2400" dirty="0"/>
              <a:t>Arduino</a:t>
            </a:r>
          </a:p>
          <a:p>
            <a:pPr marL="0" indent="0">
              <a:buNone/>
            </a:pPr>
            <a:r>
              <a:rPr lang="en-AU" sz="2400" dirty="0"/>
              <a:t>DHT Sensor &amp; Alarm Control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3476A07-51FA-7895-2D2A-AA197EB989B2}"/>
              </a:ext>
            </a:extLst>
          </p:cNvPr>
          <p:cNvSpPr txBox="1">
            <a:spLocks/>
          </p:cNvSpPr>
          <p:nvPr/>
        </p:nvSpPr>
        <p:spPr>
          <a:xfrm>
            <a:off x="6581775" y="1645441"/>
            <a:ext cx="4867275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AU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C7C37FE-5CF0-259F-A5D8-FDEA22D494E4}"/>
              </a:ext>
            </a:extLst>
          </p:cNvPr>
          <p:cNvGrpSpPr/>
          <p:nvPr/>
        </p:nvGrpSpPr>
        <p:grpSpPr>
          <a:xfrm>
            <a:off x="183413" y="1119072"/>
            <a:ext cx="1119072" cy="1119072"/>
            <a:chOff x="4199057" y="2739864"/>
            <a:chExt cx="1119072" cy="111907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612D7D7-DE25-B045-743C-FCC83992C693}"/>
                </a:ext>
              </a:extLst>
            </p:cNvPr>
            <p:cNvSpPr/>
            <p:nvPr/>
          </p:nvSpPr>
          <p:spPr>
            <a:xfrm>
              <a:off x="4199057" y="273986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586152A1-A28A-0430-7AD0-24430470A4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7875" y="3054853"/>
              <a:ext cx="781436" cy="5317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6A613E9-BCB3-786D-E4F6-CB645AE760D1}"/>
              </a:ext>
            </a:extLst>
          </p:cNvPr>
          <p:cNvCxnSpPr/>
          <p:nvPr/>
        </p:nvCxnSpPr>
        <p:spPr>
          <a:xfrm>
            <a:off x="6012907" y="1531141"/>
            <a:ext cx="0" cy="3983834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FF1EF5E9-A870-E9AC-52B8-6DA8D5A180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877" y="3228427"/>
            <a:ext cx="2198692" cy="2033899"/>
          </a:xfrm>
          <a:prstGeom prst="rect">
            <a:avLst/>
          </a:prstGeom>
        </p:spPr>
      </p:pic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1DCD82C-C27E-AF76-CBC8-96689BC8F4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28" y="3228426"/>
            <a:ext cx="2464147" cy="203389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502235C-4580-E740-3129-743CD21A1849}"/>
              </a:ext>
            </a:extLst>
          </p:cNvPr>
          <p:cNvGrpSpPr/>
          <p:nvPr/>
        </p:nvGrpSpPr>
        <p:grpSpPr>
          <a:xfrm>
            <a:off x="6202727" y="1119072"/>
            <a:ext cx="1119072" cy="1119072"/>
            <a:chOff x="5911864" y="3243612"/>
            <a:chExt cx="1119072" cy="111907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0050105-90B1-95AA-2EC9-955487E3EE5F}"/>
                </a:ext>
              </a:extLst>
            </p:cNvPr>
            <p:cNvSpPr/>
            <p:nvPr/>
          </p:nvSpPr>
          <p:spPr>
            <a:xfrm>
              <a:off x="5911864" y="3243612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8" name="Picture 24" descr="Programming Icon Png - Python Logo 512, Transparent Png , Transparent Png  Image - PNGitem">
              <a:extLst>
                <a:ext uri="{FF2B5EF4-FFF2-40B4-BE49-F238E27FC236}">
                  <a16:creationId xmlns:a16="http://schemas.microsoft.com/office/drawing/2014/main" id="{CEF25F0C-6736-45F4-B737-BA9C74DFE7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5452" y="3455814"/>
              <a:ext cx="833213" cy="694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CB2B3642-2662-02C1-832A-32FC0CEDD217}"/>
              </a:ext>
            </a:extLst>
          </p:cNvPr>
          <p:cNvSpPr txBox="1">
            <a:spLocks/>
          </p:cNvSpPr>
          <p:nvPr/>
        </p:nvSpPr>
        <p:spPr>
          <a:xfrm>
            <a:off x="7414988" y="1645441"/>
            <a:ext cx="4710419" cy="3840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   </a:t>
            </a:r>
            <a:r>
              <a:rPr lang="en-AU" sz="2400" dirty="0"/>
              <a:t>Python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sz="2400" dirty="0"/>
              <a:t>Publish &amp; Subscript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5A3FAF2-C1A3-C1C3-C41E-4137FD577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9277" y="3147527"/>
            <a:ext cx="2321471" cy="23791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8F4FEDE-F810-C8DA-8201-485AF94D36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9796" y="3162474"/>
            <a:ext cx="1912686" cy="235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05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A472A-7800-5DE2-E8E9-40E80D55F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F1CA6-539D-ADF2-F21B-DF92124F9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4746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D267E0B-A17A-045B-53A7-FDB28ADA2C63}"/>
              </a:ext>
            </a:extLst>
          </p:cNvPr>
          <p:cNvGrpSpPr/>
          <p:nvPr/>
        </p:nvGrpSpPr>
        <p:grpSpPr>
          <a:xfrm>
            <a:off x="1142259" y="417570"/>
            <a:ext cx="1119072" cy="1119072"/>
            <a:chOff x="2783118" y="3553927"/>
            <a:chExt cx="1119072" cy="111907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C3F5F71-C936-621C-C276-92F05D95994C}"/>
                </a:ext>
              </a:extLst>
            </p:cNvPr>
            <p:cNvSpPr/>
            <p:nvPr/>
          </p:nvSpPr>
          <p:spPr>
            <a:xfrm>
              <a:off x="2783118" y="3553927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26" name="Picture 2" descr="Raspberry pi - Free technology icons">
              <a:extLst>
                <a:ext uri="{FF2B5EF4-FFF2-40B4-BE49-F238E27FC236}">
                  <a16:creationId xmlns:a16="http://schemas.microsoft.com/office/drawing/2014/main" id="{29E4FEF2-00F5-2CD6-E43A-3BE4FD184B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45691" y="3716500"/>
              <a:ext cx="793925" cy="793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732594B-F8B9-3535-1718-9093D86451EF}"/>
              </a:ext>
            </a:extLst>
          </p:cNvPr>
          <p:cNvGrpSpPr/>
          <p:nvPr/>
        </p:nvGrpSpPr>
        <p:grpSpPr>
          <a:xfrm>
            <a:off x="2883082" y="1536642"/>
            <a:ext cx="1119072" cy="1119072"/>
            <a:chOff x="2096219" y="218022"/>
            <a:chExt cx="1119072" cy="111907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81C1311-D97E-5D13-4A3A-E41853AEDE0D}"/>
                </a:ext>
              </a:extLst>
            </p:cNvPr>
            <p:cNvSpPr/>
            <p:nvPr/>
          </p:nvSpPr>
          <p:spPr>
            <a:xfrm>
              <a:off x="2096219" y="218022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6" name="Picture 5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6274513D-5E15-C631-8347-12C4FC6FB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9471" y="550656"/>
              <a:ext cx="832567" cy="527646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DEB9675-49A3-BCAC-91DA-3E0B5C370F0F}"/>
              </a:ext>
            </a:extLst>
          </p:cNvPr>
          <p:cNvGrpSpPr/>
          <p:nvPr/>
        </p:nvGrpSpPr>
        <p:grpSpPr>
          <a:xfrm>
            <a:off x="3438449" y="120276"/>
            <a:ext cx="1119072" cy="1119072"/>
            <a:chOff x="4199057" y="2739864"/>
            <a:chExt cx="1119072" cy="1119072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6076D11-2259-6CBB-F9A7-76387F7305C3}"/>
                </a:ext>
              </a:extLst>
            </p:cNvPr>
            <p:cNvSpPr/>
            <p:nvPr/>
          </p:nvSpPr>
          <p:spPr>
            <a:xfrm>
              <a:off x="4199057" y="273986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06CAD385-181A-7CAE-3937-E3A3F580CD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7875" y="3054853"/>
              <a:ext cx="781436" cy="5317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EF76A19-4CF3-AE29-9EDA-95C993A60A80}"/>
              </a:ext>
            </a:extLst>
          </p:cNvPr>
          <p:cNvGrpSpPr/>
          <p:nvPr/>
        </p:nvGrpSpPr>
        <p:grpSpPr>
          <a:xfrm>
            <a:off x="4657190" y="455755"/>
            <a:ext cx="1119072" cy="1119072"/>
            <a:chOff x="4657190" y="455755"/>
            <a:chExt cx="1119072" cy="111907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5BFBE47-9A78-4910-7987-B75F85B0E260}"/>
                </a:ext>
              </a:extLst>
            </p:cNvPr>
            <p:cNvSpPr/>
            <p:nvPr/>
          </p:nvSpPr>
          <p:spPr>
            <a:xfrm>
              <a:off x="4657190" y="455755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30" name="Picture 6" descr="Icon request : c-plus-plus · Issue #14021 · FortAwesome/Font-Awesome ·  GitHub">
              <a:extLst>
                <a:ext uri="{FF2B5EF4-FFF2-40B4-BE49-F238E27FC236}">
                  <a16:creationId xmlns:a16="http://schemas.microsoft.com/office/drawing/2014/main" id="{8D8325E4-D455-50AC-9406-5CFD20C1A4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93167" y="645524"/>
              <a:ext cx="689775" cy="7753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0FF9469-470D-84E3-E94D-5503141813FF}"/>
              </a:ext>
            </a:extLst>
          </p:cNvPr>
          <p:cNvGrpSpPr/>
          <p:nvPr/>
        </p:nvGrpSpPr>
        <p:grpSpPr>
          <a:xfrm>
            <a:off x="7594735" y="585728"/>
            <a:ext cx="1119072" cy="1119072"/>
            <a:chOff x="8280583" y="2014347"/>
            <a:chExt cx="1119072" cy="111907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BC19BEA-122A-9498-8CB0-300E473E71A8}"/>
                </a:ext>
              </a:extLst>
            </p:cNvPr>
            <p:cNvSpPr/>
            <p:nvPr/>
          </p:nvSpPr>
          <p:spPr>
            <a:xfrm>
              <a:off x="8280583" y="2014347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34" name="Picture 10" descr="Linux - Free logo icons">
              <a:extLst>
                <a:ext uri="{FF2B5EF4-FFF2-40B4-BE49-F238E27FC236}">
                  <a16:creationId xmlns:a16="http://schemas.microsoft.com/office/drawing/2014/main" id="{5CDEE60D-07BA-F196-8BC8-7D6DBC6E6A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92157" y="2184444"/>
              <a:ext cx="716497" cy="716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55C9AB4-4103-133E-1D43-62D55D461C23}"/>
              </a:ext>
            </a:extLst>
          </p:cNvPr>
          <p:cNvGrpSpPr/>
          <p:nvPr/>
        </p:nvGrpSpPr>
        <p:grpSpPr>
          <a:xfrm>
            <a:off x="8713807" y="550656"/>
            <a:ext cx="1625345" cy="1219008"/>
            <a:chOff x="9273343" y="2014347"/>
            <a:chExt cx="1625345" cy="121900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FF1E344-5271-073E-93B5-F772A3CE0954}"/>
                </a:ext>
              </a:extLst>
            </p:cNvPr>
            <p:cNvSpPr/>
            <p:nvPr/>
          </p:nvSpPr>
          <p:spPr>
            <a:xfrm>
              <a:off x="9536189" y="2014347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36" name="Picture 12" descr="Ubuntu Free Vector Logo by Ayoubesc on DeviantArt">
              <a:extLst>
                <a:ext uri="{FF2B5EF4-FFF2-40B4-BE49-F238E27FC236}">
                  <a16:creationId xmlns:a16="http://schemas.microsoft.com/office/drawing/2014/main" id="{AA75161B-FD3D-621D-6E7D-E2DAD65B16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3343" y="2014347"/>
              <a:ext cx="1625345" cy="12190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D3E54A1-AD49-84F1-46F6-492EC9C31C6C}"/>
              </a:ext>
            </a:extLst>
          </p:cNvPr>
          <p:cNvGrpSpPr/>
          <p:nvPr/>
        </p:nvGrpSpPr>
        <p:grpSpPr>
          <a:xfrm>
            <a:off x="1131449" y="1769664"/>
            <a:ext cx="1119072" cy="1119072"/>
            <a:chOff x="1536739" y="4735854"/>
            <a:chExt cx="1119072" cy="111907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8EFF6D5-AEAC-6539-0CFD-5659097DE8F9}"/>
                </a:ext>
              </a:extLst>
            </p:cNvPr>
            <p:cNvSpPr/>
            <p:nvPr/>
          </p:nvSpPr>
          <p:spPr>
            <a:xfrm>
              <a:off x="1536739" y="473585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38" name="Picture 14" descr="Bluetooth Icons - Download 63 Free Bluetooth icons here">
              <a:extLst>
                <a:ext uri="{FF2B5EF4-FFF2-40B4-BE49-F238E27FC236}">
                  <a16:creationId xmlns:a16="http://schemas.microsoft.com/office/drawing/2014/main" id="{AB15B8A2-9AB2-15AE-8F87-E647B809B4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6231" y="4935402"/>
              <a:ext cx="719976" cy="719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B5E505E-0B6C-74E0-BC3A-B8AFD2A7869B}"/>
              </a:ext>
            </a:extLst>
          </p:cNvPr>
          <p:cNvGrpSpPr/>
          <p:nvPr/>
        </p:nvGrpSpPr>
        <p:grpSpPr>
          <a:xfrm>
            <a:off x="23187" y="431816"/>
            <a:ext cx="1119072" cy="1119072"/>
            <a:chOff x="5468783" y="2341405"/>
            <a:chExt cx="1119072" cy="111907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7309DE6-EC25-30E7-6D7C-DE4F83ED0CD5}"/>
                </a:ext>
              </a:extLst>
            </p:cNvPr>
            <p:cNvSpPr/>
            <p:nvPr/>
          </p:nvSpPr>
          <p:spPr>
            <a:xfrm>
              <a:off x="5468783" y="2341405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42" name="Picture 18" descr="Wifi icon - Free download on Iconfinder">
              <a:extLst>
                <a:ext uri="{FF2B5EF4-FFF2-40B4-BE49-F238E27FC236}">
                  <a16:creationId xmlns:a16="http://schemas.microsoft.com/office/drawing/2014/main" id="{0C704056-302D-E39A-B63B-5BFBF3846E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2695" y="2495317"/>
              <a:ext cx="811247" cy="8112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80B95AB-584F-984A-3768-1D5B7B44C2FE}"/>
              </a:ext>
            </a:extLst>
          </p:cNvPr>
          <p:cNvGrpSpPr/>
          <p:nvPr/>
        </p:nvGrpSpPr>
        <p:grpSpPr>
          <a:xfrm>
            <a:off x="6207551" y="531453"/>
            <a:ext cx="1119072" cy="1119072"/>
            <a:chOff x="5911864" y="3243612"/>
            <a:chExt cx="1119072" cy="111907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C68567F-AF0C-7B17-281D-0C19958D0700}"/>
                </a:ext>
              </a:extLst>
            </p:cNvPr>
            <p:cNvSpPr/>
            <p:nvPr/>
          </p:nvSpPr>
          <p:spPr>
            <a:xfrm>
              <a:off x="5911864" y="3243612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48" name="Picture 24" descr="Programming Icon Png - Python Logo 512, Transparent Png , Transparent Png  Image - PNGitem">
              <a:extLst>
                <a:ext uri="{FF2B5EF4-FFF2-40B4-BE49-F238E27FC236}">
                  <a16:creationId xmlns:a16="http://schemas.microsoft.com/office/drawing/2014/main" id="{67EC4B4B-A785-789B-DC51-170DC3377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65452" y="3455814"/>
              <a:ext cx="833213" cy="6946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82F7628-ED69-59F4-D715-51AA3FC5BFCC}"/>
              </a:ext>
            </a:extLst>
          </p:cNvPr>
          <p:cNvGrpSpPr/>
          <p:nvPr/>
        </p:nvGrpSpPr>
        <p:grpSpPr>
          <a:xfrm>
            <a:off x="6767087" y="1888083"/>
            <a:ext cx="1129884" cy="1129884"/>
            <a:chOff x="5205937" y="4911894"/>
            <a:chExt cx="1119072" cy="111907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B11F898-0DB7-440B-3633-DFCEDAC5B98C}"/>
                </a:ext>
              </a:extLst>
            </p:cNvPr>
            <p:cNvSpPr/>
            <p:nvPr/>
          </p:nvSpPr>
          <p:spPr>
            <a:xfrm>
              <a:off x="5205937" y="491189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52" name="Picture 28" descr="TCP Socket - Apps on Google Play">
              <a:extLst>
                <a:ext uri="{FF2B5EF4-FFF2-40B4-BE49-F238E27FC236}">
                  <a16:creationId xmlns:a16="http://schemas.microsoft.com/office/drawing/2014/main" id="{90794E5A-9A3B-335C-15A7-AD6DF14968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2784" y="4944011"/>
              <a:ext cx="1086955" cy="10869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6C43F51-3BC6-B25B-77D7-E8CEE73272BE}"/>
              </a:ext>
            </a:extLst>
          </p:cNvPr>
          <p:cNvGrpSpPr/>
          <p:nvPr/>
        </p:nvGrpSpPr>
        <p:grpSpPr>
          <a:xfrm>
            <a:off x="5528412" y="1882864"/>
            <a:ext cx="1119072" cy="1119072"/>
            <a:chOff x="5528412" y="1882864"/>
            <a:chExt cx="1119072" cy="1119072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4192C87-E4DF-4578-570E-A5224EB0D80B}"/>
                </a:ext>
              </a:extLst>
            </p:cNvPr>
            <p:cNvSpPr/>
            <p:nvPr/>
          </p:nvSpPr>
          <p:spPr>
            <a:xfrm>
              <a:off x="5528412" y="188286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54" name="Picture 30" descr="Mosquitto Software - 2022 Reviews, Pricing &amp; Demo">
              <a:extLst>
                <a:ext uri="{FF2B5EF4-FFF2-40B4-BE49-F238E27FC236}">
                  <a16:creationId xmlns:a16="http://schemas.microsoft.com/office/drawing/2014/main" id="{0FFDA062-D7E1-EBAB-3D06-BDCD926A58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6336" y="2062772"/>
              <a:ext cx="819328" cy="744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D72E865-42BB-C4B3-298B-61AF0E0CF380}"/>
              </a:ext>
            </a:extLst>
          </p:cNvPr>
          <p:cNvGrpSpPr/>
          <p:nvPr/>
        </p:nvGrpSpPr>
        <p:grpSpPr>
          <a:xfrm>
            <a:off x="8365403" y="3092648"/>
            <a:ext cx="1119072" cy="1119072"/>
            <a:chOff x="8365403" y="3092648"/>
            <a:chExt cx="1119072" cy="1119072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6D3F3D2-A070-0144-4291-B49D071E2090}"/>
                </a:ext>
              </a:extLst>
            </p:cNvPr>
            <p:cNvSpPr/>
            <p:nvPr/>
          </p:nvSpPr>
          <p:spPr>
            <a:xfrm>
              <a:off x="8365403" y="3092648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1056" name="Picture 32" descr="Minimal MQTT: Control And Clients | Hackaday">
              <a:extLst>
                <a:ext uri="{FF2B5EF4-FFF2-40B4-BE49-F238E27FC236}">
                  <a16:creationId xmlns:a16="http://schemas.microsoft.com/office/drawing/2014/main" id="{8F9249F8-04D0-D532-EAA4-ED73D41213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80696" y="3207941"/>
              <a:ext cx="888486" cy="888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16C137B0-D662-2B50-942B-9D0CB96D789B}"/>
              </a:ext>
            </a:extLst>
          </p:cNvPr>
          <p:cNvSpPr/>
          <p:nvPr/>
        </p:nvSpPr>
        <p:spPr>
          <a:xfrm>
            <a:off x="5216726" y="3472689"/>
            <a:ext cx="1802921" cy="1247476"/>
          </a:xfrm>
          <a:prstGeom prst="ellipse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Hardware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C801E31-6334-1C44-C7A8-88730DF3B4E8}"/>
              </a:ext>
            </a:extLst>
          </p:cNvPr>
          <p:cNvSpPr/>
          <p:nvPr/>
        </p:nvSpPr>
        <p:spPr>
          <a:xfrm>
            <a:off x="7227835" y="5633892"/>
            <a:ext cx="1802921" cy="1247476"/>
          </a:xfrm>
          <a:prstGeom prst="ellipse">
            <a:avLst/>
          </a:prstGeom>
          <a:solidFill>
            <a:schemeClr val="tx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Software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78535BE-1546-3867-0B98-0A2DDA78FBDD}"/>
              </a:ext>
            </a:extLst>
          </p:cNvPr>
          <p:cNvSpPr/>
          <p:nvPr/>
        </p:nvSpPr>
        <p:spPr>
          <a:xfrm>
            <a:off x="5043396" y="6130870"/>
            <a:ext cx="1802921" cy="1247476"/>
          </a:xfrm>
          <a:prstGeom prst="ellipse">
            <a:avLst/>
          </a:prstGeom>
          <a:solidFill>
            <a:schemeClr val="tx2">
              <a:lumMod val="90000"/>
            </a:schemeClr>
          </a:solidFill>
          <a:ln>
            <a:solidFill>
              <a:schemeClr val="bg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Protocol</a:t>
            </a:r>
            <a:endParaRPr lang="en-AU" dirty="0">
              <a:solidFill>
                <a:schemeClr val="bg1"/>
              </a:solidFill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1ADF3B-368C-4C62-A0FE-717CE8F255B8}"/>
              </a:ext>
            </a:extLst>
          </p:cNvPr>
          <p:cNvGrpSpPr/>
          <p:nvPr/>
        </p:nvGrpSpPr>
        <p:grpSpPr>
          <a:xfrm>
            <a:off x="3026334" y="3512474"/>
            <a:ext cx="1119072" cy="1119072"/>
            <a:chOff x="3137031" y="4735854"/>
            <a:chExt cx="1119072" cy="1119072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43A1F19-7909-C824-D4C9-593C8E7BF4CF}"/>
                </a:ext>
              </a:extLst>
            </p:cNvPr>
            <p:cNvSpPr/>
            <p:nvPr/>
          </p:nvSpPr>
          <p:spPr>
            <a:xfrm>
              <a:off x="3137031" y="4735854"/>
              <a:ext cx="1119072" cy="1119072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31966375-9FC5-DB14-14A2-F3E73A10B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235865" y="5048421"/>
              <a:ext cx="921404" cy="545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2447849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166</Words>
  <Application>Microsoft Office PowerPoint</Application>
  <PresentationFormat>Widescreen</PresentationFormat>
  <Paragraphs>48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Abadi</vt:lpstr>
      <vt:lpstr>Arial</vt:lpstr>
      <vt:lpstr>Walbaum Display</vt:lpstr>
      <vt:lpstr>RegattaVTI</vt:lpstr>
      <vt:lpstr>IFN 649 Advanced Networks Assessment1</vt:lpstr>
      <vt:lpstr>IoT System</vt:lpstr>
      <vt:lpstr>Hardware Architecture</vt:lpstr>
      <vt:lpstr>Software &amp; Programming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IFN 649 Advanced Networks Assessment1</dc:title>
  <dc:creator>Michael Chen</dc:creator>
  <cp:lastModifiedBy>Michael Chen</cp:lastModifiedBy>
  <cp:revision>3</cp:revision>
  <dcterms:created xsi:type="dcterms:W3CDTF">2022-08-28T03:57:22Z</dcterms:created>
  <dcterms:modified xsi:type="dcterms:W3CDTF">2022-08-28T09:39:49Z</dcterms:modified>
</cp:coreProperties>
</file>

<file path=docProps/thumbnail.jpeg>
</file>